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
  </p:notesMasterIdLst>
  <p:sldIdLst>
    <p:sldId id="264" r:id="rId2"/>
    <p:sldId id="261" r:id="rId3"/>
    <p:sldId id="262" r:id="rId4"/>
    <p:sldId id="258" r:id="rId5"/>
    <p:sldId id="263"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996D606-DFE3-4903-AFA1-985472EC2FFD}" type="datetimeFigureOut">
              <a:rPr lang="ar-IQ" smtClean="0"/>
              <a:t>25/07/1441</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EF0A74-27A4-4C81-9098-D2749A7DB57E}" type="slidenum">
              <a:rPr lang="ar-IQ" smtClean="0"/>
              <a:t>‹#›</a:t>
            </a:fld>
            <a:endParaRPr lang="ar-IQ"/>
          </a:p>
        </p:txBody>
      </p:sp>
    </p:spTree>
    <p:extLst>
      <p:ext uri="{BB962C8B-B14F-4D97-AF65-F5344CB8AC3E}">
        <p14:creationId xmlns:p14="http://schemas.microsoft.com/office/powerpoint/2010/main" val="47457450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593436FE-28C0-4D6D-9F4B-DB5D4FA04A63}" type="slidenum">
              <a:rPr lang="ar-IQ" smtClean="0"/>
              <a:t>1</a:t>
            </a:fld>
            <a:endParaRPr lang="ar-IQ"/>
          </a:p>
        </p:txBody>
      </p:sp>
    </p:spTree>
    <p:extLst>
      <p:ext uri="{BB962C8B-B14F-4D97-AF65-F5344CB8AC3E}">
        <p14:creationId xmlns:p14="http://schemas.microsoft.com/office/powerpoint/2010/main" val="2505810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3E54E253-16BA-45B4-9C8F-5B9D3E07AA1F}"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3E54E253-16BA-45B4-9C8F-5B9D3E07AA1F}" type="datetimeFigureOut">
              <a:rPr lang="ar-IQ" smtClean="0"/>
              <a:t>25/07/1441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3E54E253-16BA-45B4-9C8F-5B9D3E07AA1F}" type="datetimeFigureOut">
              <a:rPr lang="ar-IQ" smtClean="0"/>
              <a:t>25/07/1441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E54E253-16BA-45B4-9C8F-5B9D3E07AA1F}" type="datetimeFigureOut">
              <a:rPr lang="ar-IQ" smtClean="0"/>
              <a:t>25/07/1441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54E253-16BA-45B4-9C8F-5B9D3E07AA1F}"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E54E253-16BA-45B4-9C8F-5B9D3E07AA1F}"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6957613-B749-4B47-8EF9-66E5D5D6BBCA}"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54E253-16BA-45B4-9C8F-5B9D3E07AA1F}" type="datetimeFigureOut">
              <a:rPr lang="ar-IQ" smtClean="0"/>
              <a:t>25/07/1441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6957613-B749-4B47-8EF9-66E5D5D6BBCA}"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6858000"/>
          </a:xfrm>
        </p:spPr>
        <p:style>
          <a:lnRef idx="0">
            <a:schemeClr val="accent1"/>
          </a:lnRef>
          <a:fillRef idx="3">
            <a:schemeClr val="accent1"/>
          </a:fillRef>
          <a:effectRef idx="3">
            <a:schemeClr val="accent1"/>
          </a:effectRef>
          <a:fontRef idx="minor">
            <a:schemeClr val="lt1"/>
          </a:fontRef>
        </p:style>
        <p:txBody>
          <a:bodyPr>
            <a:normAutofit/>
          </a:bodyPr>
          <a:lstStyle/>
          <a:p>
            <a:endParaRPr lang="ar-IQ" sz="3100" b="1" dirty="0">
              <a:solidFill>
                <a:srgbClr val="FFFF00"/>
              </a:solidFill>
            </a:endParaRPr>
          </a:p>
        </p:txBody>
      </p:sp>
      <p:sp>
        <p:nvSpPr>
          <p:cNvPr id="5" name="مخطط انسيابي: معالجة 4"/>
          <p:cNvSpPr/>
          <p:nvPr/>
        </p:nvSpPr>
        <p:spPr>
          <a:xfrm>
            <a:off x="0" y="0"/>
            <a:ext cx="9144000" cy="3933054"/>
          </a:xfrm>
          <a:prstGeom prst="flowChartProcess">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600" dirty="0" smtClean="0">
                <a:ln>
                  <a:solidFill>
                    <a:schemeClr val="tx2">
                      <a:lumMod val="75000"/>
                    </a:schemeClr>
                  </a:solidFill>
                </a:ln>
                <a:solidFill>
                  <a:schemeClr val="tx1"/>
                </a:solidFill>
              </a:rPr>
              <a:t>وزارة التعليم العالي والبحث العلمي</a:t>
            </a:r>
          </a:p>
          <a:p>
            <a:pPr algn="ctr"/>
            <a:r>
              <a:rPr lang="ar-IQ" sz="3600" dirty="0" smtClean="0">
                <a:ln>
                  <a:solidFill>
                    <a:schemeClr val="tx2">
                      <a:lumMod val="75000"/>
                    </a:schemeClr>
                  </a:solidFill>
                </a:ln>
                <a:solidFill>
                  <a:srgbClr val="00B050"/>
                </a:solidFill>
              </a:rPr>
              <a:t>جامعة </a:t>
            </a:r>
            <a:r>
              <a:rPr lang="ar-IQ" sz="3600" dirty="0">
                <a:ln>
                  <a:solidFill>
                    <a:schemeClr val="tx2">
                      <a:lumMod val="75000"/>
                    </a:schemeClr>
                  </a:solidFill>
                </a:ln>
                <a:solidFill>
                  <a:srgbClr val="00B050"/>
                </a:solidFill>
              </a:rPr>
              <a:t>البصرة.</a:t>
            </a:r>
            <a:r>
              <a:rPr lang="ar-IQ" sz="3600" dirty="0">
                <a:ln>
                  <a:solidFill>
                    <a:schemeClr val="tx2">
                      <a:lumMod val="75000"/>
                    </a:schemeClr>
                  </a:solidFill>
                </a:ln>
                <a:solidFill>
                  <a:schemeClr val="tx1"/>
                </a:solidFill>
              </a:rPr>
              <a:t/>
            </a:r>
            <a:br>
              <a:rPr lang="ar-IQ" sz="3600" dirty="0">
                <a:ln>
                  <a:solidFill>
                    <a:schemeClr val="tx2">
                      <a:lumMod val="75000"/>
                    </a:schemeClr>
                  </a:solidFill>
                </a:ln>
                <a:solidFill>
                  <a:schemeClr val="tx1"/>
                </a:solidFill>
              </a:rPr>
            </a:br>
            <a:r>
              <a:rPr lang="ar-IQ" sz="3600" dirty="0">
                <a:ln>
                  <a:solidFill>
                    <a:schemeClr val="tx2">
                      <a:lumMod val="75000"/>
                    </a:schemeClr>
                  </a:solidFill>
                </a:ln>
                <a:solidFill>
                  <a:schemeClr val="tx1"/>
                </a:solidFill>
              </a:rPr>
              <a:t>كلية التربية البدنية وعلوم الرياضة.</a:t>
            </a:r>
            <a:r>
              <a:rPr lang="ar-IQ" sz="3600" dirty="0">
                <a:ln>
                  <a:solidFill>
                    <a:schemeClr val="bg1"/>
                  </a:solidFill>
                </a:ln>
                <a:solidFill>
                  <a:schemeClr val="tx1"/>
                </a:solidFill>
              </a:rPr>
              <a:t/>
            </a:r>
            <a:br>
              <a:rPr lang="ar-IQ" sz="3600" dirty="0">
                <a:ln>
                  <a:solidFill>
                    <a:schemeClr val="bg1"/>
                  </a:solidFill>
                </a:ln>
                <a:solidFill>
                  <a:schemeClr val="tx1"/>
                </a:solidFill>
              </a:rPr>
            </a:br>
            <a:r>
              <a:rPr lang="ar-IQ" sz="3600" b="1" dirty="0">
                <a:ln>
                  <a:solidFill>
                    <a:schemeClr val="bg1"/>
                  </a:solidFill>
                </a:ln>
                <a:solidFill>
                  <a:srgbClr val="0070C0"/>
                </a:solidFill>
              </a:rPr>
              <a:t>فرع العلوم التطبيقية </a:t>
            </a:r>
            <a:r>
              <a:rPr lang="ar-IQ" sz="3600" b="1" dirty="0">
                <a:ln>
                  <a:solidFill>
                    <a:srgbClr val="FF0000"/>
                  </a:solidFill>
                </a:ln>
                <a:solidFill>
                  <a:schemeClr val="tx1"/>
                </a:solidFill>
              </a:rPr>
              <a:t/>
            </a:r>
            <a:br>
              <a:rPr lang="ar-IQ" sz="3600" b="1" dirty="0">
                <a:ln>
                  <a:solidFill>
                    <a:srgbClr val="FF0000"/>
                  </a:solidFill>
                </a:ln>
                <a:solidFill>
                  <a:schemeClr val="tx1"/>
                </a:solidFill>
              </a:rPr>
            </a:br>
            <a:r>
              <a:rPr lang="ar-IQ" sz="3600" b="1" dirty="0" smtClean="0">
                <a:ln>
                  <a:solidFill>
                    <a:srgbClr val="FF0000"/>
                  </a:solidFill>
                </a:ln>
                <a:solidFill>
                  <a:schemeClr val="bg1"/>
                </a:solidFill>
              </a:rPr>
              <a:t>المهارات الاساسية في </a:t>
            </a:r>
            <a:r>
              <a:rPr lang="ar-IQ" sz="3600" b="1" dirty="0">
                <a:ln>
                  <a:solidFill>
                    <a:srgbClr val="FF0000"/>
                  </a:solidFill>
                </a:ln>
                <a:solidFill>
                  <a:schemeClr val="bg1"/>
                </a:solidFill>
              </a:rPr>
              <a:t>الكرة الطائرة / المرحلة الثانية </a:t>
            </a:r>
            <a:br>
              <a:rPr lang="ar-IQ" sz="3600" b="1" dirty="0">
                <a:ln>
                  <a:solidFill>
                    <a:srgbClr val="FF0000"/>
                  </a:solidFill>
                </a:ln>
                <a:solidFill>
                  <a:schemeClr val="bg1"/>
                </a:solidFill>
              </a:rPr>
            </a:br>
            <a:r>
              <a:rPr lang="ar-IQ" sz="3600" b="1" dirty="0" smtClean="0">
                <a:ln>
                  <a:solidFill>
                    <a:srgbClr val="00B050"/>
                  </a:solidFill>
                </a:ln>
                <a:solidFill>
                  <a:schemeClr val="bg1"/>
                </a:solidFill>
              </a:rPr>
              <a:t>اعداد </a:t>
            </a:r>
          </a:p>
          <a:p>
            <a:pPr algn="ctr"/>
            <a:r>
              <a:rPr lang="ar-IQ" sz="3600" b="1" dirty="0" smtClean="0">
                <a:ln>
                  <a:solidFill>
                    <a:srgbClr val="FF0000"/>
                  </a:solidFill>
                </a:ln>
                <a:solidFill>
                  <a:srgbClr val="FFFF00"/>
                </a:solidFill>
              </a:rPr>
              <a:t>المدرس المساعد / مهند </a:t>
            </a:r>
            <a:r>
              <a:rPr lang="ar-IQ" sz="3600" b="1" dirty="0">
                <a:ln>
                  <a:solidFill>
                    <a:srgbClr val="FF0000"/>
                  </a:solidFill>
                </a:ln>
                <a:solidFill>
                  <a:srgbClr val="FFFF00"/>
                </a:solidFill>
              </a:rPr>
              <a:t>خيرالله جبار</a:t>
            </a:r>
            <a:endParaRPr lang="ar-IQ" sz="3600" dirty="0">
              <a:ln>
                <a:solidFill>
                  <a:srgbClr val="FF0000"/>
                </a:solidFill>
              </a:ln>
            </a:endParaRPr>
          </a:p>
        </p:txBody>
      </p:sp>
      <p:pic>
        <p:nvPicPr>
          <p:cNvPr id="9" name="صورة 8"/>
          <p:cNvPicPr/>
          <p:nvPr/>
        </p:nvPicPr>
        <p:blipFill>
          <a:blip r:embed="rId3">
            <a:extLst>
              <a:ext uri="{28A0092B-C50C-407E-A947-70E740481C1C}">
                <a14:useLocalDpi xmlns:a14="http://schemas.microsoft.com/office/drawing/2010/main" val="0"/>
              </a:ext>
            </a:extLst>
          </a:blip>
          <a:srcRect/>
          <a:stretch>
            <a:fillRect/>
          </a:stretch>
        </p:blipFill>
        <p:spPr bwMode="auto">
          <a:xfrm>
            <a:off x="7740352" y="126437"/>
            <a:ext cx="1281109" cy="128633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0" name="Picture 2" descr="C:\Users\مركز ابو حسن\Desktop\1295967703.jpg"/>
          <p:cNvPicPr>
            <a:picLocks noChangeAspect="1" noChangeArrowheads="1"/>
          </p:cNvPicPr>
          <p:nvPr/>
        </p:nvPicPr>
        <p:blipFill>
          <a:blip r:embed="rId4" cstate="print"/>
          <a:srcRect/>
          <a:stretch>
            <a:fillRect/>
          </a:stretch>
        </p:blipFill>
        <p:spPr bwMode="auto">
          <a:xfrm>
            <a:off x="0" y="0"/>
            <a:ext cx="1403648" cy="1412775"/>
          </a:xfrm>
          <a:prstGeom prst="rect">
            <a:avLst/>
          </a:prstGeom>
          <a:noFill/>
        </p:spPr>
      </p:pic>
      <p:pic>
        <p:nvPicPr>
          <p:cNvPr id="1027" name="Picture 3" descr="C:\Users\SONY\Desktop\unnam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933054"/>
            <a:ext cx="2438400"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NY\Desktop\download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933054"/>
            <a:ext cx="2016225"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NY\Desktop\220px-Volleyball_jump_serv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7" y="3933054"/>
            <a:ext cx="1728191" cy="29249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NY\Desktop\151890215827_medi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68" y="3933055"/>
            <a:ext cx="1224136"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NY\Desktop\image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3933055"/>
            <a:ext cx="1854907" cy="2924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4624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62500" lnSpcReduction="20000"/>
          </a:bodyPr>
          <a:lstStyle/>
          <a:p>
            <a:pPr marL="0" indent="0">
              <a:buNone/>
            </a:pPr>
            <a:r>
              <a:rPr lang="ar-IQ" sz="4500" b="1" i="1" u="sng" dirty="0" smtClean="0">
                <a:solidFill>
                  <a:srgbClr val="FF0000"/>
                </a:solidFill>
              </a:rPr>
              <a:t>اللاعب الحر:</a:t>
            </a:r>
          </a:p>
          <a:p>
            <a:pPr marL="0" indent="0">
              <a:lnSpc>
                <a:spcPct val="100000"/>
              </a:lnSpc>
              <a:buNone/>
            </a:pPr>
            <a:r>
              <a:rPr lang="ar-SA" b="1" dirty="0" smtClean="0"/>
              <a:t>تعيين اللاعب الحر</a:t>
            </a:r>
            <a:endParaRPr lang="en-US" dirty="0" smtClean="0"/>
          </a:p>
          <a:p>
            <a:pPr marL="0" indent="0">
              <a:lnSpc>
                <a:spcPct val="100000"/>
              </a:lnSpc>
              <a:buNone/>
            </a:pPr>
            <a:r>
              <a:rPr lang="ar-SA" dirty="0" smtClean="0"/>
              <a:t>يحق لكل فريق بتعيين لاعبين مدافعين متخصصين اثنين ضمن قائمة اللاعبين على استمارة التسجيل</a:t>
            </a:r>
            <a:r>
              <a:rPr lang="en-US" dirty="0" smtClean="0"/>
              <a:t>. </a:t>
            </a:r>
            <a:r>
              <a:rPr lang="ar-SA" dirty="0" smtClean="0"/>
              <a:t>لمسابقات الاتحاد الدولي للكرة الطائرة، العالمية والرسمية للكبار، إذا سجل الفريق أكثر من</a:t>
            </a:r>
            <a:r>
              <a:rPr lang="en-US" dirty="0" smtClean="0"/>
              <a:t> 12 </a:t>
            </a:r>
            <a:r>
              <a:rPr lang="ar-SA" dirty="0" smtClean="0"/>
              <a:t>لاعب باستمارة تسجيل المباراة يكون الزامياً من ضمنهم </a:t>
            </a:r>
            <a:r>
              <a:rPr lang="en-US" dirty="0" smtClean="0"/>
              <a:t>(2) </a:t>
            </a:r>
            <a:r>
              <a:rPr lang="ar-SA" dirty="0" smtClean="0"/>
              <a:t>لاعب ليبرو</a:t>
            </a:r>
            <a:r>
              <a:rPr lang="en-US" dirty="0" smtClean="0"/>
              <a:t>.</a:t>
            </a:r>
            <a:r>
              <a:rPr lang="ar-SA" dirty="0" smtClean="0"/>
              <a:t> ويجب تسجيل اللاعبين الحرين على استمارة التسجيل على سطور خاصة محجوزة لهذا</a:t>
            </a:r>
            <a:r>
              <a:rPr lang="en-US" dirty="0" smtClean="0"/>
              <a:t>. </a:t>
            </a:r>
            <a:r>
              <a:rPr lang="ar-SA" dirty="0" smtClean="0"/>
              <a:t>يكون اللاعب الحر في الملعب كلاعب حر فعلي، وإذا كان هناك لاعب حر آخر، سيكون كلاعب حر ثاني للفريق</a:t>
            </a:r>
            <a:r>
              <a:rPr lang="en-US" dirty="0" smtClean="0"/>
              <a:t>. </a:t>
            </a:r>
            <a:r>
              <a:rPr lang="ar-SA" dirty="0" smtClean="0"/>
              <a:t> ويتواجد لاعب حر واحد فقط في الملعب عند أي وقت</a:t>
            </a:r>
            <a:r>
              <a:rPr lang="en-US" dirty="0" smtClean="0"/>
              <a:t>.</a:t>
            </a:r>
            <a:endParaRPr lang="ar-IQ" dirty="0" smtClean="0"/>
          </a:p>
          <a:p>
            <a:pPr marL="0" indent="0">
              <a:buNone/>
            </a:pPr>
            <a:r>
              <a:rPr lang="ar-SA" sz="3800" b="1" i="1" u="sng" dirty="0" smtClean="0">
                <a:solidFill>
                  <a:srgbClr val="0070C0"/>
                </a:solidFill>
              </a:rPr>
              <a:t>الأدوات </a:t>
            </a:r>
            <a:endParaRPr lang="en-US" sz="3800" b="1" i="1" u="sng" dirty="0" smtClean="0">
              <a:solidFill>
                <a:srgbClr val="0070C0"/>
              </a:solidFill>
            </a:endParaRPr>
          </a:p>
          <a:p>
            <a:pPr marL="0" indent="0">
              <a:buNone/>
            </a:pPr>
            <a:r>
              <a:rPr lang="ar-SA" dirty="0" smtClean="0"/>
              <a:t>يجب أن يرتدي اللاعب الحر(</a:t>
            </a:r>
            <a:r>
              <a:rPr lang="ar-SA" dirty="0" err="1" smtClean="0"/>
              <a:t>الإثنين</a:t>
            </a:r>
            <a:r>
              <a:rPr lang="ar-SA" dirty="0" smtClean="0"/>
              <a:t>) زيا أو سترة</a:t>
            </a:r>
            <a:r>
              <a:rPr lang="en-US" dirty="0" smtClean="0"/>
              <a:t>/ </a:t>
            </a:r>
            <a:r>
              <a:rPr lang="ar-SA" dirty="0" smtClean="0"/>
              <a:t>صدرية لإعادة تعيين لاعب حرو التي يجب ان تكون مختلفة اللون عن أي لون من بقية الفريق، ويجب أن تكون الملابس متباينة بوضوح عن بقية الفريق</a:t>
            </a:r>
            <a:r>
              <a:rPr lang="en-US" dirty="0" smtClean="0"/>
              <a:t>. </a:t>
            </a:r>
            <a:r>
              <a:rPr lang="ar-SA" dirty="0" smtClean="0"/>
              <a:t>يجب أن تكون ملابس اللاعب الحر مرقمة مثل بقية الفريق</a:t>
            </a:r>
            <a:r>
              <a:rPr lang="en-US" dirty="0" smtClean="0"/>
              <a:t>.</a:t>
            </a:r>
            <a:r>
              <a:rPr lang="ar-SA" dirty="0" smtClean="0"/>
              <a:t>لمسابقات الاتحاد الدولي للكرة الطائرة، العالمية والرسمية، يجب أن يرتدي اللاعب الحر المعاد تعيينه إن أمكن الفانيلة بنفس التصميم واللون كما في اللاعب الحر الأصلي، ولكن يحتفظ برقمه</a:t>
            </a:r>
            <a:r>
              <a:rPr lang="en-US" dirty="0" smtClean="0"/>
              <a:t>.</a:t>
            </a:r>
          </a:p>
          <a:p>
            <a:pPr marL="0" indent="0">
              <a:buNone/>
            </a:pPr>
            <a:r>
              <a:rPr lang="ar-SA" b="1" dirty="0" smtClean="0"/>
              <a:t>الحركات المتعلقة باللاعب الحر</a:t>
            </a:r>
            <a:endParaRPr lang="en-US" dirty="0" smtClean="0"/>
          </a:p>
          <a:p>
            <a:pPr marL="0" indent="0">
              <a:buNone/>
            </a:pPr>
            <a:r>
              <a:rPr lang="ar-SA" dirty="0" smtClean="0"/>
              <a:t>يسمح أن يحل محل أي لاعب في مركز الصف الخلفي</a:t>
            </a:r>
            <a:endParaRPr lang="en-US" dirty="0" smtClean="0"/>
          </a:p>
          <a:p>
            <a:pPr marL="0" indent="0">
              <a:buNone/>
            </a:pPr>
            <a:r>
              <a:rPr lang="ar-SA" dirty="0" smtClean="0"/>
              <a:t>يكون محكوماً بأداء لاعب الصف الخلفي، ولا يسمح له بإكمال الضربة الهجومية من أي مكان</a:t>
            </a:r>
            <a:r>
              <a:rPr lang="en-US" dirty="0" smtClean="0"/>
              <a:t> (</a:t>
            </a:r>
            <a:r>
              <a:rPr lang="ar-SA" dirty="0" smtClean="0"/>
              <a:t>شاملاً الملعب والمنطقة الحرة</a:t>
            </a:r>
            <a:r>
              <a:rPr lang="en-US" dirty="0" smtClean="0"/>
              <a:t>) </a:t>
            </a:r>
            <a:r>
              <a:rPr lang="ar-SA" dirty="0" smtClean="0"/>
              <a:t>إذا كانت الكرة عند لحظة التلامس أعلى بالكامل من الحافة العليا للشبكة</a:t>
            </a:r>
            <a:r>
              <a:rPr lang="en-US" dirty="0" smtClean="0"/>
              <a:t>.</a:t>
            </a:r>
          </a:p>
          <a:p>
            <a:pPr marL="0" indent="0">
              <a:buNone/>
            </a:pPr>
            <a:r>
              <a:rPr lang="ar-SA" dirty="0" smtClean="0"/>
              <a:t>لا يحق له الإرسال أو الصد أو محاولة الصد</a:t>
            </a:r>
            <a:endParaRPr lang="en-US" dirty="0" smtClean="0"/>
          </a:p>
          <a:p>
            <a:pPr marL="0" indent="0">
              <a:buNone/>
            </a:pPr>
            <a:r>
              <a:rPr lang="ar-SA" dirty="0" smtClean="0"/>
              <a:t>لا يحق للاعب الحر تكملة الضربة الهجومية عندما تكون الكرة بالكامل أعلى من قمة الشبكة، إذا كانت الكرة قادمة من تمريرة من الأعلى بالأصابع بواسطة اللاعب الحر في المنطقة الأمامية الخاصة له، ويجوز أن تلعب الكرة هجومية بحرية إذا أدى اللاعب الحر نفس الحركة من خارج المنطقة الأمامية الخاصة له</a:t>
            </a:r>
            <a:r>
              <a:rPr lang="en-US" dirty="0" smtClean="0"/>
              <a:t>.</a:t>
            </a:r>
          </a:p>
        </p:txBody>
      </p:sp>
    </p:spTree>
    <p:extLst>
      <p:ext uri="{BB962C8B-B14F-4D97-AF65-F5344CB8AC3E}">
        <p14:creationId xmlns:p14="http://schemas.microsoft.com/office/powerpoint/2010/main" val="4085091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85000" lnSpcReduction="20000"/>
          </a:bodyPr>
          <a:lstStyle/>
          <a:p>
            <a:pPr marL="0" indent="0">
              <a:buNone/>
            </a:pPr>
            <a:r>
              <a:rPr lang="ar-SA" b="1" dirty="0"/>
              <a:t>تغيرات اللاعب الحر</a:t>
            </a:r>
            <a:endParaRPr lang="en-US" dirty="0"/>
          </a:p>
          <a:p>
            <a:pPr marL="0" indent="0">
              <a:buNone/>
            </a:pPr>
            <a:r>
              <a:rPr lang="ar-SA" dirty="0"/>
              <a:t>لا تحتسب تغيرات اللاعب الحر كتبديلات</a:t>
            </a:r>
            <a:endParaRPr lang="en-US" dirty="0"/>
          </a:p>
          <a:p>
            <a:pPr marL="0" indent="0">
              <a:buNone/>
            </a:pPr>
            <a:r>
              <a:rPr lang="ar-SA" dirty="0"/>
              <a:t>إنها غير محدودة ولكن يجب أن يكون تداول مكتمل بين تغييرين للاعب الحر إلا إذا تسبب </a:t>
            </a:r>
            <a:r>
              <a:rPr lang="ar-SA" dirty="0" smtClean="0"/>
              <a:t>أنذرا </a:t>
            </a:r>
            <a:r>
              <a:rPr lang="ar-SA" dirty="0"/>
              <a:t>للمنافس في </a:t>
            </a:r>
            <a:r>
              <a:rPr lang="ar-SA" dirty="0" smtClean="0"/>
              <a:t>الدوران </a:t>
            </a:r>
            <a:r>
              <a:rPr lang="ar-SA" dirty="0"/>
              <a:t>وانتقال اللاعب الحر إلى مركز</a:t>
            </a:r>
            <a:r>
              <a:rPr lang="en-US" dirty="0"/>
              <a:t> 4</a:t>
            </a:r>
            <a:r>
              <a:rPr lang="ar-SA" dirty="0"/>
              <a:t>، أو إذا أصبح اللاعب الحر الفعلي غير قادر على اللعب، بجعل التداول غير مكتمل</a:t>
            </a:r>
            <a:endParaRPr lang="en-US" dirty="0"/>
          </a:p>
          <a:p>
            <a:pPr marL="0" indent="0">
              <a:buNone/>
            </a:pPr>
            <a:r>
              <a:rPr lang="ar-SA" dirty="0"/>
              <a:t>يجوز اللاعب المتغير العادي أن يتغير </a:t>
            </a:r>
            <a:r>
              <a:rPr lang="ar-SA" dirty="0" smtClean="0"/>
              <a:t>وإعادة  تغييره </a:t>
            </a:r>
            <a:r>
              <a:rPr lang="ar-SA" dirty="0"/>
              <a:t>بواسطة أي لاعب حر</a:t>
            </a:r>
            <a:r>
              <a:rPr lang="en-US" dirty="0"/>
              <a:t>. </a:t>
            </a:r>
            <a:r>
              <a:rPr lang="ar-SA" dirty="0"/>
              <a:t>يستطيع اللاعب الحر الفعلي أن يتغير فقط بواسطة تغيير عادي لذلك المركز أو مع اللاعب الحر الثاني</a:t>
            </a:r>
            <a:r>
              <a:rPr lang="en-US" dirty="0"/>
              <a:t>.</a:t>
            </a:r>
          </a:p>
          <a:p>
            <a:pPr marL="0" indent="0">
              <a:buNone/>
            </a:pPr>
            <a:r>
              <a:rPr lang="ar-SA" dirty="0"/>
              <a:t>عند بداية كل شوط، لا يستطيع اللاعب الحر دخول الملعب حتى انتهاء الحكم الثاني من تدقيق ترتيب الدو ا رن والسماح بتغيير اللاعب الحر مع اللاعب الأساسي</a:t>
            </a:r>
            <a:r>
              <a:rPr lang="en-US" dirty="0"/>
              <a:t>.</a:t>
            </a:r>
          </a:p>
          <a:p>
            <a:pPr marL="0" indent="0">
              <a:buNone/>
            </a:pPr>
            <a:r>
              <a:rPr lang="ar-SA" dirty="0"/>
              <a:t>التغيرات الأخرى للاعب الحر يجب أن تؤدي فقط بينما تكون الكرة خارج اللعب وقبل صافرة الحكم للإرسال</a:t>
            </a:r>
            <a:r>
              <a:rPr lang="en-US" dirty="0"/>
              <a:t>.</a:t>
            </a:r>
          </a:p>
          <a:p>
            <a:pPr marL="0" indent="0">
              <a:buNone/>
            </a:pPr>
            <a:r>
              <a:rPr lang="ar-SA" dirty="0"/>
              <a:t>يجب ألا يرفض تغيير اللاعب الحر بعد الصافرة للإرسال ولكن قبل ضربة الإرسال، على كل حال، بعد نهاية التداول، يجب إخطار رئيس الشوط بأن هذا ليس الاجراء المسموح، وتكرار ذلك سيكون سببا </a:t>
            </a:r>
            <a:r>
              <a:rPr lang="ar-SA" dirty="0" smtClean="0"/>
              <a:t>لجزاءات </a:t>
            </a:r>
            <a:r>
              <a:rPr lang="ar-SA" dirty="0"/>
              <a:t>التأخير</a:t>
            </a:r>
            <a:r>
              <a:rPr lang="en-US" dirty="0"/>
              <a:t>.</a:t>
            </a:r>
          </a:p>
          <a:p>
            <a:pPr marL="0" indent="0">
              <a:buNone/>
            </a:pPr>
            <a:r>
              <a:rPr lang="ar-SA" dirty="0"/>
              <a:t>يجب أن تكون نتيجة تأخي ا رت اللاعب الحر اللاحقة إيقاف اللعب فو ا رً، وفرض </a:t>
            </a:r>
            <a:r>
              <a:rPr lang="ar-SA" dirty="0" smtClean="0"/>
              <a:t>لجزاءات </a:t>
            </a:r>
            <a:r>
              <a:rPr lang="ar-SA" dirty="0"/>
              <a:t>التأخير، وسيحدد الفريق المرسل التالي بواسطة درجة جزاء التأخير</a:t>
            </a:r>
            <a:r>
              <a:rPr lang="en-US" dirty="0"/>
              <a:t>.</a:t>
            </a:r>
          </a:p>
          <a:p>
            <a:pPr marL="0" indent="0">
              <a:buNone/>
            </a:pPr>
            <a:endParaRPr lang="ar-IQ" dirty="0"/>
          </a:p>
        </p:txBody>
      </p:sp>
    </p:spTree>
    <p:extLst>
      <p:ext uri="{BB962C8B-B14F-4D97-AF65-F5344CB8AC3E}">
        <p14:creationId xmlns:p14="http://schemas.microsoft.com/office/powerpoint/2010/main" val="1807994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62500" lnSpcReduction="20000"/>
          </a:bodyPr>
          <a:lstStyle/>
          <a:p>
            <a:pPr marL="0" indent="0">
              <a:buNone/>
            </a:pPr>
            <a:r>
              <a:rPr lang="ar-SA" dirty="0" smtClean="0"/>
              <a:t>يحق للاعب الحر واللاعب المتغير الدخول والخروج من الملعب فقط من خلال منطقة تغيير اللاعب الحر</a:t>
            </a:r>
            <a:r>
              <a:rPr lang="en-US" dirty="0" smtClean="0"/>
              <a:t>.</a:t>
            </a:r>
          </a:p>
          <a:p>
            <a:pPr marL="0" indent="0">
              <a:buNone/>
            </a:pPr>
            <a:r>
              <a:rPr lang="ar-SA" dirty="0" smtClean="0"/>
              <a:t>يجب تسجيل تغيرات اللاعب الحر على استمارة م ا رقبة اللاعب الحر أو استمارة التسجيل الالكترونية إذا استخدمت إحداها</a:t>
            </a:r>
            <a:endParaRPr lang="en-US" dirty="0" smtClean="0"/>
          </a:p>
          <a:p>
            <a:pPr marL="0" indent="0">
              <a:buNone/>
            </a:pPr>
            <a:r>
              <a:rPr lang="ar-SA" dirty="0" smtClean="0"/>
              <a:t>يمكن أن يشمل التغيير غير القانوني اللاعب الحر فيما بين التالي</a:t>
            </a:r>
            <a:endParaRPr lang="en-US" dirty="0" smtClean="0"/>
          </a:p>
          <a:p>
            <a:pPr marL="0" indent="0">
              <a:buNone/>
            </a:pPr>
            <a:r>
              <a:rPr lang="en-US" dirty="0" smtClean="0"/>
              <a:t>- </a:t>
            </a:r>
            <a:r>
              <a:rPr lang="ar-SA" dirty="0" smtClean="0"/>
              <a:t>لا يوجد تداول مكتمل بين تغيرات اللاعب الحر</a:t>
            </a:r>
            <a:endParaRPr lang="en-US" dirty="0" smtClean="0"/>
          </a:p>
          <a:p>
            <a:pPr marL="0" indent="0">
              <a:buNone/>
            </a:pPr>
            <a:r>
              <a:rPr lang="en-US" dirty="0" smtClean="0"/>
              <a:t>- </a:t>
            </a:r>
            <a:r>
              <a:rPr lang="ar-SA" dirty="0" smtClean="0"/>
              <a:t>تغيير اللاعب الحر بواسطة لاعب آخر غير اللاعب الحر الثاني أو اللاعب المتغير العادي</a:t>
            </a:r>
            <a:r>
              <a:rPr lang="en-US" dirty="0" smtClean="0"/>
              <a:t>.</a:t>
            </a:r>
          </a:p>
          <a:p>
            <a:pPr marL="0" indent="0">
              <a:buNone/>
            </a:pPr>
            <a:r>
              <a:rPr lang="ar-SA" dirty="0" smtClean="0"/>
              <a:t>يجب اعتبار تغيير اللاعب الحر غير القانوني بنفس الطريقة كتبديل غير قانوني</a:t>
            </a:r>
            <a:r>
              <a:rPr lang="en-US" dirty="0" smtClean="0"/>
              <a:t>.</a:t>
            </a:r>
          </a:p>
          <a:p>
            <a:pPr marL="0" indent="0">
              <a:buNone/>
            </a:pPr>
            <a:r>
              <a:rPr lang="ar-SA" dirty="0" smtClean="0"/>
              <a:t>إذا تم الانتباه إلى التغيير غير القانوني للاعب الحر قبل بداية التداول التالي</a:t>
            </a:r>
            <a:r>
              <a:rPr lang="en-US" dirty="0" smtClean="0"/>
              <a:t>. </a:t>
            </a:r>
            <a:r>
              <a:rPr lang="ar-SA" dirty="0" smtClean="0"/>
              <a:t>عندئذ يتم التصحيح بواسطة الحكام، ويجازى الفريق بالتأخير</a:t>
            </a:r>
            <a:r>
              <a:rPr lang="en-US" dirty="0" smtClean="0"/>
              <a:t>.</a:t>
            </a:r>
          </a:p>
          <a:p>
            <a:pPr marL="0" indent="0">
              <a:buNone/>
            </a:pPr>
            <a:r>
              <a:rPr lang="ar-SA" dirty="0" smtClean="0"/>
              <a:t>إذا تم الانتباه إلى التغيير غير القانوني للاعب الحر بعد ضربة الإرسال، تكون التبعات كما هي في التبديل غير القانوني</a:t>
            </a:r>
            <a:r>
              <a:rPr lang="en-US" dirty="0" smtClean="0"/>
              <a:t>.</a:t>
            </a:r>
          </a:p>
          <a:p>
            <a:pPr marL="0" indent="0">
              <a:buNone/>
            </a:pPr>
            <a:r>
              <a:rPr lang="ar-SA" dirty="0" smtClean="0"/>
              <a:t>إعادة تعيين لاعب حر جديد</a:t>
            </a:r>
            <a:endParaRPr lang="en-US" dirty="0" smtClean="0"/>
          </a:p>
          <a:p>
            <a:pPr marL="0" indent="0">
              <a:buNone/>
            </a:pPr>
            <a:r>
              <a:rPr lang="ar-SA" dirty="0" smtClean="0"/>
              <a:t>يصبح اللاعب الحر غير قادر على اللعب إذا أصيب، مرض، طرد أو أستبعد</a:t>
            </a:r>
            <a:r>
              <a:rPr lang="en-US" dirty="0" smtClean="0"/>
              <a:t>.</a:t>
            </a:r>
          </a:p>
          <a:p>
            <a:pPr marL="0" indent="0">
              <a:buNone/>
            </a:pPr>
            <a:r>
              <a:rPr lang="ar-SA" dirty="0" smtClean="0"/>
              <a:t>يمكن الإعلان بأن اللاعب الحر غير قادر على اللعب لأي سبب بواسطة المدرب، أو بواسطة رئيس الشوط في غياب المدرب</a:t>
            </a:r>
            <a:r>
              <a:rPr lang="en-US" dirty="0" smtClean="0"/>
              <a:t>.</a:t>
            </a:r>
          </a:p>
          <a:p>
            <a:pPr marL="0" indent="0">
              <a:buNone/>
            </a:pPr>
            <a:r>
              <a:rPr lang="ar-SA" i="1" u="sng" dirty="0" smtClean="0">
                <a:solidFill>
                  <a:srgbClr val="0070C0"/>
                </a:solidFill>
              </a:rPr>
              <a:t>الفريق مع لاعب حر واحد</a:t>
            </a:r>
            <a:endParaRPr lang="en-US" i="1" u="sng" dirty="0" smtClean="0">
              <a:solidFill>
                <a:srgbClr val="0070C0"/>
              </a:solidFill>
            </a:endParaRPr>
          </a:p>
          <a:p>
            <a:pPr marL="0" indent="0">
              <a:buNone/>
            </a:pPr>
            <a:r>
              <a:rPr lang="ar-SA" dirty="0" smtClean="0"/>
              <a:t>عندما يتيسر لاعب حر واحد فقط للفريق طبقاً للقاعدة، أو تم تسجيل لاعب حر واحد فقط، وأعلن بأن هذا اللاعب الحر غير قادر على اللعب، يحق للمدرب أو لرئيس الشوط في غياب المدرب إعادة تعيين لاعب حر لبقية المباراة أي لاعب آخر ما عدا اللاعب المتغير غير متواجد في الملعب عند لحظة إعادة التعيين</a:t>
            </a:r>
            <a:r>
              <a:rPr lang="en-US" dirty="0" smtClean="0"/>
              <a:t>.</a:t>
            </a:r>
          </a:p>
          <a:p>
            <a:pPr marL="0" indent="0">
              <a:buNone/>
            </a:pPr>
            <a:r>
              <a:rPr lang="ar-SA" dirty="0" smtClean="0"/>
              <a:t>إذا أعلن بأن اللاعب الحر الفعلي غير قادر على اللعب، يحق له التغيير بواسطة اللاعب المتغير العادي أو فو </a:t>
            </a:r>
            <a:r>
              <a:rPr lang="ar-SA" dirty="0" err="1" smtClean="0"/>
              <a:t>ا</a:t>
            </a:r>
            <a:r>
              <a:rPr lang="ar-SA" dirty="0" smtClean="0"/>
              <a:t> رً ومباشرة إلى الملعب بواسطة إعادة تعيين اللاعب الحر، وعلى كل حال، إذا كان اللاعب الحر سببا في إعادة التعيين، لا يحق له اللعب لبقية المباراة</a:t>
            </a:r>
            <a:endParaRPr lang="en-US" dirty="0" smtClean="0"/>
          </a:p>
          <a:p>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0000" lnSpcReduction="20000"/>
          </a:bodyPr>
          <a:lstStyle/>
          <a:p>
            <a:pPr marL="0" indent="0">
              <a:buNone/>
            </a:pPr>
            <a:r>
              <a:rPr lang="ar-SA" dirty="0"/>
              <a:t>إذا لم يكن اللاعب الحر متواجدا في الملعب عندما تم الإعلان بأنه غير قادر على اللعب، يجوز أن يكون سببا في إعادة التعيين</a:t>
            </a:r>
            <a:r>
              <a:rPr lang="en-US" dirty="0"/>
              <a:t>.</a:t>
            </a:r>
          </a:p>
          <a:p>
            <a:pPr marL="0" indent="0">
              <a:buNone/>
            </a:pPr>
            <a:r>
              <a:rPr lang="ar-SA" dirty="0"/>
              <a:t>اللاعب الحر الذي أعلن بأنه غير قادر على اللعب لا يحق له اللعب لبقية المباراة</a:t>
            </a:r>
            <a:endParaRPr lang="en-US" dirty="0"/>
          </a:p>
          <a:p>
            <a:pPr marL="0" indent="0">
              <a:buNone/>
            </a:pPr>
            <a:r>
              <a:rPr lang="ar-SA" dirty="0"/>
              <a:t>يتم الاتصال مع الحكم الثاني بواسطة المدرب أو رئيس الشوط في غياب المدرب، لإبلاغه عن إعادة التعيين</a:t>
            </a:r>
            <a:r>
              <a:rPr lang="en-US" dirty="0"/>
              <a:t>.</a:t>
            </a:r>
          </a:p>
          <a:p>
            <a:pPr marL="0" indent="0">
              <a:buNone/>
            </a:pPr>
            <a:r>
              <a:rPr lang="ar-SA" dirty="0"/>
              <a:t>إذا أعلن بأن اللاعب الحر المعاد تعيينه غير قادر على اللعب بذلك يسمح أيضاً بإعادة تعيينات</a:t>
            </a:r>
            <a:r>
              <a:rPr lang="en-US" dirty="0"/>
              <a:t>.</a:t>
            </a:r>
          </a:p>
          <a:p>
            <a:pPr marL="0" indent="0">
              <a:buNone/>
            </a:pPr>
            <a:r>
              <a:rPr lang="ar-SA" dirty="0"/>
              <a:t>إذا طلب المدرب إعادة تعيين رئيس الفريق كلاعب حر جديد، فإنه يسمح بذلك، ولكن يجب على رئيس الفريق التخلي عن جميع امتيازات القائد</a:t>
            </a:r>
            <a:r>
              <a:rPr lang="en-US" dirty="0"/>
              <a:t>.</a:t>
            </a:r>
          </a:p>
          <a:p>
            <a:pPr marL="0" indent="0">
              <a:buNone/>
            </a:pPr>
            <a:r>
              <a:rPr lang="ar-SA" dirty="0"/>
              <a:t>في حالة إعادة تعيين اللاعب الحر، يجب تسجيل رقم اللاعب المعين كلاعب حر في ركن الملاحظات على </a:t>
            </a:r>
            <a:r>
              <a:rPr lang="ar-SA" dirty="0" smtClean="0"/>
              <a:t>استمارة </a:t>
            </a:r>
            <a:r>
              <a:rPr lang="ar-SA" dirty="0"/>
              <a:t>التسجيل </a:t>
            </a:r>
            <a:r>
              <a:rPr lang="ar-SA" dirty="0" smtClean="0"/>
              <a:t>واستمارة </a:t>
            </a:r>
            <a:r>
              <a:rPr lang="ar-SA" dirty="0"/>
              <a:t>مراقبة اللاعب الحر أو </a:t>
            </a:r>
            <a:r>
              <a:rPr lang="ar-SA" dirty="0" smtClean="0"/>
              <a:t>استمارة </a:t>
            </a:r>
            <a:r>
              <a:rPr lang="ar-SA" dirty="0"/>
              <a:t>التسجيل الإلكترونية إذا استخدمت إحداها</a:t>
            </a:r>
            <a:endParaRPr lang="en-US" dirty="0"/>
          </a:p>
          <a:p>
            <a:pPr marL="0" indent="0">
              <a:buNone/>
            </a:pPr>
            <a:r>
              <a:rPr lang="ar-SA" b="1" dirty="0"/>
              <a:t>الفريق مع لاعبين حرين </a:t>
            </a:r>
            <a:r>
              <a:rPr lang="ar-SA" b="1" dirty="0" smtClean="0"/>
              <a:t>اثنين</a:t>
            </a:r>
            <a:endParaRPr lang="en-US" b="1" dirty="0"/>
          </a:p>
          <a:p>
            <a:pPr marL="0" indent="0">
              <a:buNone/>
            </a:pPr>
            <a:r>
              <a:rPr lang="ar-SA" dirty="0"/>
              <a:t>عندما يتم تسجيل لاعبين حرين </a:t>
            </a:r>
            <a:r>
              <a:rPr lang="ar-SA" dirty="0" smtClean="0"/>
              <a:t>اثنين </a:t>
            </a:r>
            <a:r>
              <a:rPr lang="ar-SA" dirty="0"/>
              <a:t>للفريق على </a:t>
            </a:r>
            <a:r>
              <a:rPr lang="ar-SA" dirty="0" smtClean="0"/>
              <a:t>استمارة </a:t>
            </a:r>
            <a:r>
              <a:rPr lang="ar-SA" dirty="0"/>
              <a:t>التسجيل، وأعلن بأن أحدهما غير قادر على اللعب، يحق للفريق فقط اللعب مع لاعب حر واحد</a:t>
            </a:r>
            <a:r>
              <a:rPr lang="en-US" dirty="0"/>
              <a:t>.</a:t>
            </a:r>
          </a:p>
          <a:p>
            <a:pPr marL="0" indent="0">
              <a:buNone/>
            </a:pPr>
            <a:r>
              <a:rPr lang="ar-SA" dirty="0"/>
              <a:t>لا يسمح بإعادة التعيين، على كل حال، إلا إذا أعلن بأن اللاعب الحر المتبقي غير قادر على اللعب في المباراة</a:t>
            </a:r>
            <a:endParaRPr lang="en-US" dirty="0"/>
          </a:p>
          <a:p>
            <a:pPr marL="0" indent="0">
              <a:buNone/>
            </a:pPr>
            <a:r>
              <a:rPr lang="ar-SA" b="1" dirty="0"/>
              <a:t>الخلاصة</a:t>
            </a:r>
            <a:endParaRPr lang="en-US" b="1" dirty="0"/>
          </a:p>
          <a:p>
            <a:pPr marL="0" indent="0">
              <a:buNone/>
            </a:pPr>
            <a:r>
              <a:rPr lang="ar-SA" dirty="0"/>
              <a:t>إذا تم طرد أو استبعاد اللاعب الحر، يجوز أن يحل محله </a:t>
            </a:r>
            <a:r>
              <a:rPr lang="ar-IQ" dirty="0"/>
              <a:t>فوراً </a:t>
            </a:r>
            <a:r>
              <a:rPr lang="ar-SA" dirty="0"/>
              <a:t>بواسطة اللاعب الحر الثاني للفريق</a:t>
            </a:r>
            <a:r>
              <a:rPr lang="en-US" dirty="0"/>
              <a:t>. </a:t>
            </a:r>
            <a:r>
              <a:rPr lang="ar-SA" dirty="0"/>
              <a:t>إذا كان للفريق لاعب حر واحد فقط، بذلك يحق للفريق </a:t>
            </a:r>
            <a:r>
              <a:rPr lang="ar-SA" dirty="0" smtClean="0"/>
              <a:t>بأجراء </a:t>
            </a:r>
            <a:r>
              <a:rPr lang="ar-SA" dirty="0"/>
              <a:t>إعادة التعيين</a:t>
            </a:r>
            <a:r>
              <a:rPr lang="en-US" dirty="0" smtClean="0"/>
              <a:t>.</a:t>
            </a:r>
            <a:endParaRPr lang="en-US" dirty="0"/>
          </a:p>
        </p:txBody>
      </p:sp>
    </p:spTree>
    <p:extLst>
      <p:ext uri="{BB962C8B-B14F-4D97-AF65-F5344CB8AC3E}">
        <p14:creationId xmlns:p14="http://schemas.microsoft.com/office/powerpoint/2010/main" val="372882018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1006</Words>
  <Application>Microsoft Office PowerPoint</Application>
  <PresentationFormat>عرض على الشاشة (3:4)‏</PresentationFormat>
  <Paragraphs>47</Paragraphs>
  <Slides>5</Slides>
  <Notes>1</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البصرة. كلية التربية البدنية وعلوم الرياضة. مادة الكرة الطائرة / المرحلة الثانية / المهارات الأساسية/ د. شهاب غالب شهاب الأسدي</dc:title>
  <dc:creator>مركز ابو حسن</dc:creator>
  <cp:lastModifiedBy>DR.Ahmed Saker 2o1O</cp:lastModifiedBy>
  <cp:revision>4</cp:revision>
  <dcterms:created xsi:type="dcterms:W3CDTF">2019-12-02T17:09:21Z</dcterms:created>
  <dcterms:modified xsi:type="dcterms:W3CDTF">2020-03-19T07:21:14Z</dcterms:modified>
</cp:coreProperties>
</file>